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xJjit/NIup98ccfRGpLTQaKkq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cikit-image.org/docs/dev/api/skimage.util.html#skimage.util.pad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Relationship Id="rId4" Type="http://schemas.openxmlformats.org/officeDocument/2006/relationships/image" Target="../media/image18.png"/><Relationship Id="rId5" Type="http://schemas.openxmlformats.org/officeDocument/2006/relationships/hyperlink" Target="https://commons.wikimedia.org/wiki/File:2D_Convolution_Animation.gi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Relationship Id="rId4" Type="http://schemas.openxmlformats.org/officeDocument/2006/relationships/image" Target="../media/image1.png"/><Relationship Id="rId5" Type="http://schemas.openxmlformats.org/officeDocument/2006/relationships/hyperlink" Target="https://commons.wikimedia.org/wiki/File:2D_Convolution_Animation.gi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JF3ww3l-bBzoC0iy9Ado7eQLcxC1hVFU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CSE428: Image Processing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Lecture 5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Neighborhood operations: Mechanism</a:t>
            </a:r>
            <a:endParaRPr/>
          </a:p>
        </p:txBody>
      </p:sp>
      <p:sp>
        <p:nvSpPr>
          <p:cNvPr id="117" name="Google Shape;11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Spatial filtering consists of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b="1" lang="en"/>
              <a:t> neighborhood</a:t>
            </a:r>
            <a:r>
              <a:rPr lang="en"/>
              <a:t> (defined by the filter kernel, or mask)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b="1" lang="en"/>
              <a:t> predefined operation</a:t>
            </a:r>
            <a:r>
              <a:rPr lang="en"/>
              <a:t> (which is performed on the neighborhood)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operation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Nonlinear operation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Filtering creates a new pixel at the same position of the center of the neighborhood, and whose value is the result of the filtering operation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A processed (filtered) image is generated as the center of the filter visits each pixel in the input image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Spatial Filtering</a:t>
            </a:r>
            <a:endParaRPr/>
          </a:p>
        </p:txBody>
      </p:sp>
      <p:pic>
        <p:nvPicPr>
          <p:cNvPr id="123" name="Google Shape;1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850" y="1700850"/>
            <a:ext cx="2710450" cy="22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311700" y="1152475"/>
            <a:ext cx="642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Neighborhood processing is also called </a:t>
            </a:r>
            <a:r>
              <a:rPr b="1" i="1" lang="en"/>
              <a:t>spatial filtering</a:t>
            </a:r>
            <a:endParaRPr b="1" i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g</a:t>
            </a:r>
            <a:r>
              <a:rPr lang="en"/>
              <a:t>(x, y)</a:t>
            </a:r>
            <a:r>
              <a:rPr i="1" lang="en"/>
              <a:t> = T </a:t>
            </a:r>
            <a:r>
              <a:rPr lang="en"/>
              <a:t>[</a:t>
            </a:r>
            <a:r>
              <a:rPr i="1" lang="en"/>
              <a:t>f</a:t>
            </a:r>
            <a:r>
              <a:rPr lang="en"/>
              <a:t>(x, y)]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image: </a:t>
            </a:r>
            <a:r>
              <a:rPr i="1" lang="en"/>
              <a:t>f</a:t>
            </a:r>
            <a:r>
              <a:rPr lang="en"/>
              <a:t>(x, 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image: </a:t>
            </a:r>
            <a:r>
              <a:rPr i="1" lang="en"/>
              <a:t>g</a:t>
            </a:r>
            <a:r>
              <a:rPr lang="en"/>
              <a:t>(x, 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T </a:t>
            </a:r>
            <a:r>
              <a:rPr lang="en"/>
              <a:t>[ . ] is an operator in f, defined over a neighborhood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operation -&gt; linear spatial filtering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Nonlinear operation -&gt; nonlinear spatial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T </a:t>
            </a:r>
            <a:r>
              <a:rPr lang="en"/>
              <a:t>can be applied to a single image or multiple images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Example: a 3x3 neighborhood of (x, y)</a:t>
            </a:r>
            <a:endParaRPr/>
          </a:p>
        </p:txBody>
      </p:sp>
      <p:sp>
        <p:nvSpPr>
          <p:cNvPr id="125" name="Google Shape;125;p11"/>
          <p:cNvSpPr txBox="1"/>
          <p:nvPr/>
        </p:nvSpPr>
        <p:spPr>
          <a:xfrm>
            <a:off x="6471013" y="3939100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Spatial Filtering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702" y="1152475"/>
            <a:ext cx="3205600" cy="36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>
            <p:ph idx="1" type="body"/>
          </p:nvPr>
        </p:nvSpPr>
        <p:spPr>
          <a:xfrm>
            <a:off x="311700" y="1152475"/>
            <a:ext cx="523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Linear spatial filtering in a m x n neighborhood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Mask/filter/kernel size: m x 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 m = 2a + 1, n = 2b + 1 (both odd numbers)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size: M x 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Example: </a:t>
            </a:r>
            <a:r>
              <a:rPr i="1" lang="en"/>
              <a:t>g</a:t>
            </a:r>
            <a:r>
              <a:rPr lang="en"/>
              <a:t>(x, y) = </a:t>
            </a:r>
            <a:r>
              <a:rPr i="1" lang="en"/>
              <a:t>w</a:t>
            </a:r>
            <a:r>
              <a:rPr lang="en"/>
              <a:t>(-1, -1) </a:t>
            </a:r>
            <a:r>
              <a:rPr i="1" lang="en"/>
              <a:t>f</a:t>
            </a:r>
            <a:r>
              <a:rPr lang="en"/>
              <a:t>(x-1, y-1) +</a:t>
            </a:r>
            <a:r>
              <a:rPr i="1" lang="en"/>
              <a:t> </a:t>
            </a:r>
            <a:r>
              <a:rPr lang="en"/>
              <a:t>w(-1, 0) </a:t>
            </a:r>
            <a:r>
              <a:rPr i="1" lang="en"/>
              <a:t>f</a:t>
            </a:r>
            <a:r>
              <a:rPr lang="en"/>
              <a:t>(x -1, y) + … + </a:t>
            </a:r>
            <a:r>
              <a:rPr i="1" lang="en"/>
              <a:t>w</a:t>
            </a:r>
            <a:r>
              <a:rPr lang="en"/>
              <a:t>(0, 0) </a:t>
            </a:r>
            <a:r>
              <a:rPr i="1" lang="en"/>
              <a:t>f</a:t>
            </a:r>
            <a:r>
              <a:rPr lang="en"/>
              <a:t>(x, y) + ... + </a:t>
            </a:r>
            <a:r>
              <a:rPr i="1" lang="en"/>
              <a:t>w</a:t>
            </a:r>
            <a:r>
              <a:rPr lang="en"/>
              <a:t>(1, 1) </a:t>
            </a:r>
            <a:r>
              <a:rPr i="1" lang="en"/>
              <a:t>f</a:t>
            </a:r>
            <a:r>
              <a:rPr lang="en"/>
              <a:t>(x+1, y+1)</a:t>
            </a:r>
            <a:endParaRPr/>
          </a:p>
        </p:txBody>
      </p:sp>
      <p:pic>
        <p:nvPicPr>
          <p:cNvPr descr="&lt;math xmlns=&quot;http://www.w3.org/1998/Math/MathML&quot;&gt;&lt;mi&gt;g&lt;/mi&gt;&lt;mfenced&gt;&lt;mrow&gt;&lt;mi&gt;x&lt;/mi&gt;&lt;mo&gt;,&lt;/mo&gt;&lt;mi&gt;y&lt;/mi&gt;&lt;/mrow&gt;&lt;/mfenced&gt;&lt;mo&gt;=&lt;/mo&gt;&lt;munderover&gt;&lt;mo&gt;&amp;#x2211;&lt;/mo&gt;&lt;mrow&gt;&lt;mi&gt;s&lt;/mi&gt;&lt;mo&gt;=&lt;/mo&gt;&lt;mo&gt;-&lt;/mo&gt;&lt;mi&gt;a&lt;/mi&gt;&lt;/mrow&gt;&lt;mi&gt;a&lt;/mi&gt;&lt;/munderover&gt;&lt;munderover&gt;&lt;mo&gt;&amp;#x2211;&lt;/mo&gt;&lt;mrow&gt;&lt;mi&gt;t&lt;/mi&gt;&lt;mo&gt;=&lt;/mo&gt;&lt;mo&gt;-&lt;/mo&gt;&lt;mi&gt;b&lt;/mi&gt;&lt;/mrow&gt;&lt;mi&gt;b&lt;/mi&gt;&lt;/munderover&gt;&lt;mi&gt;w&lt;/mi&gt;&lt;mfenced&gt;&lt;mrow&gt;&lt;mi&gt;s&lt;/mi&gt;&lt;mo&gt;,&lt;/mo&gt;&lt;mi&gt;t&lt;/mi&gt;&lt;/mrow&gt;&lt;/mfenced&gt;&lt;mi&gt;f&lt;/mi&gt;&lt;mfenced&gt;&lt;mrow&gt;&lt;mi&gt;x&lt;/mi&gt;&lt;mo&gt;+&lt;/mo&gt;&lt;mi&gt;s&lt;/mi&gt;&lt;mo&gt;,&lt;/mo&gt;&lt;mo&gt;&amp;#xA0;&lt;/mo&gt;&lt;mi&gt;y&lt;/mi&gt;&lt;mo&gt;+&lt;/mo&gt;&lt;mi&gt;t&lt;/mi&gt;&lt;/mrow&gt;&lt;/mfenced&gt;&lt;/math&gt;" id="133" name="Google Shape;133;p12" title="g open parentheses x comma y close parentheses equals sum from s equals negative a to a of sum from t equals negative b to b of w open parentheses s comma t close parentheses f open parentheses x plus s comma space y plus t close parenthese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800" y="2582263"/>
            <a:ext cx="4706100" cy="75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"/>
          <p:cNvSpPr txBox="1"/>
          <p:nvPr/>
        </p:nvSpPr>
        <p:spPr>
          <a:xfrm>
            <a:off x="3731163" y="4506000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574" y="1445062"/>
            <a:ext cx="1931450" cy="22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 txBox="1"/>
          <p:nvPr>
            <p:ph type="title"/>
          </p:nvPr>
        </p:nvSpPr>
        <p:spPr>
          <a:xfrm>
            <a:off x="311700" y="2150850"/>
            <a:ext cx="7386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But.. what about the border pixels?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Solution 1: Don’t visit the border pixels!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Result: Image is </a:t>
            </a:r>
            <a:r>
              <a:rPr b="1" i="1" lang="en"/>
              <a:t>shrinked</a:t>
            </a:r>
            <a:endParaRPr b="1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Solution 2: *Padding*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Result: Image shape </a:t>
            </a:r>
            <a:r>
              <a:rPr i="1" lang="en"/>
              <a:t>stays the </a:t>
            </a:r>
            <a:r>
              <a:rPr b="1" i="1" lang="en"/>
              <a:t>same</a:t>
            </a:r>
            <a:endParaRPr b="1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Padding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311700" y="1152475"/>
            <a:ext cx="67353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Zero </a:t>
            </a:r>
            <a:r>
              <a:rPr lang="en"/>
              <a:t>padding: extend the borders of the original image with zeros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Constant </a:t>
            </a:r>
            <a:r>
              <a:rPr lang="en"/>
              <a:t>padding: extend the borders of the original image with a constant pixel value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Mirror </a:t>
            </a:r>
            <a:r>
              <a:rPr lang="en"/>
              <a:t>padding: extend the borders of the original image by reflecting the edge pixels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Clamp/Edge/Nearest</a:t>
            </a:r>
            <a:r>
              <a:rPr lang="en"/>
              <a:t> padding: extend the borders of the original image by repeating edge pixels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More ways: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https://scikit-image.org/docs/dev/api/skimage.util.html#skimage.util.pad</a:t>
            </a:r>
            <a:r>
              <a:rPr lang="en" sz="1300"/>
              <a:t> </a:t>
            </a:r>
            <a:endParaRPr sz="1300"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475" y="840725"/>
            <a:ext cx="1501975" cy="34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Padding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11700" y="1152475"/>
            <a:ext cx="349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1448x1448x3 image padded with 200 pixels on each side: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Original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Zero 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Constant 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Mirror 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Edge 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Linear(ramp) padding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3850" y="1152475"/>
            <a:ext cx="50284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Spatial Filtering: Demo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shape: 3x3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image shape: 6x6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image shape: 6x6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Padding: Nearest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(stride):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Kernel,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075" y="1217600"/>
            <a:ext cx="37147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w&lt;/mi&gt;&lt;mfenced&gt;&lt;mrow&gt;&lt;mi&gt;x&lt;/mi&gt;&lt;mo&gt;,&lt;/mo&gt;&lt;mo&gt;&amp;#xA0;&lt;/mo&gt;&lt;mi&gt;y&lt;/mi&gt;&lt;/mrow&gt;&lt;/mfenced&gt;&lt;mo&gt;&amp;#xA0;&lt;/mo&gt;&lt;mo&gt;=&lt;/mo&gt;&lt;mo&gt;&amp;#xA0;&lt;/mo&gt;&lt;mfenced open=&quot;[&quot; close=&quot;]&quot;&gt;&lt;mtable&gt;&lt;mtr&gt;&lt;mtd&gt;&lt;mn&gt;0&lt;/mn&gt;&lt;/mtd&gt;&lt;mtd&gt;&lt;mo&gt;-&lt;/mo&gt;&lt;mn&gt;1&lt;/mn&gt;&lt;/mtd&gt;&lt;mtd&gt;&lt;mn&gt;0&lt;/mn&gt;&lt;/mtd&gt;&lt;/mtr&gt;&lt;mtr&gt;&lt;mtd&gt;&lt;mo&gt;-&lt;/mo&gt;&lt;mn&gt;1&lt;/mn&gt;&lt;/mtd&gt;&lt;mtd&gt;&lt;mn&gt;5&lt;/mn&gt;&lt;/mtd&gt;&lt;mtd&gt;&lt;mo&gt;-&lt;/mo&gt;&lt;mn&gt;1&lt;/mn&gt;&lt;/mtd&gt;&lt;/mtr&gt;&lt;mtr&gt;&lt;mtd&gt;&lt;mn&gt;0&lt;/mn&gt;&lt;/mtd&gt;&lt;mtd&gt;&lt;mo&gt;-&lt;/mo&gt;&lt;mn&gt;1&lt;/mn&gt;&lt;/mtd&gt;&lt;mtd&gt;&lt;mn&gt;0&lt;/mn&gt;&lt;/mtd&gt;&lt;/mtr&gt;&lt;/mtable&gt;&lt;/mfenced&gt;&lt;/math&gt;" id="172" name="Google Shape;172;p18" title="w open parentheses x comma space y close parentheses space equals space open square brackets table row 0 cell negative 1 end cell 0 row cell negative 1 end cell 5 cell negative 1 end cell row 0 cell negative 1 end cell 0 end table close square bracket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975" y="3131425"/>
            <a:ext cx="2613101" cy="9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5121425" y="4568875"/>
            <a:ext cx="33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https://commons.wikimedia.org/wiki/File:2D_Convolution_Animation.gif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Spatial Filtering: Output Shape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shape: </a:t>
            </a:r>
            <a:r>
              <a:rPr b="1" lang="en"/>
              <a:t>m</a:t>
            </a:r>
            <a:r>
              <a:rPr lang="en"/>
              <a:t> x </a:t>
            </a:r>
            <a:r>
              <a:rPr b="1" lang="en"/>
              <a:t>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image shape: </a:t>
            </a:r>
            <a:r>
              <a:rPr b="1" lang="en"/>
              <a:t>M </a:t>
            </a:r>
            <a:r>
              <a:rPr lang="en"/>
              <a:t>x </a:t>
            </a:r>
            <a:r>
              <a:rPr b="1" lang="en"/>
              <a:t>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pixels padded: </a:t>
            </a:r>
            <a:r>
              <a:rPr b="1" lang="en"/>
              <a:t>p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Stride: </a:t>
            </a:r>
            <a:r>
              <a:rPr b="1" lang="en"/>
              <a:t>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image shape: </a:t>
            </a:r>
            <a:r>
              <a:rPr b="1" lang="en"/>
              <a:t>H </a:t>
            </a:r>
            <a:r>
              <a:rPr lang="en"/>
              <a:t>x </a:t>
            </a:r>
            <a:r>
              <a:rPr b="1" lang="en"/>
              <a:t>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075" y="1217600"/>
            <a:ext cx="37147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H&lt;/mi&gt;&lt;mo&gt;=&lt;/mo&gt;&lt;mo&gt;&amp;#xA0;&lt;/mo&gt;&lt;mi&gt;f&lt;/mi&gt;&lt;mi&gt;l&lt;/mi&gt;&lt;mi&gt;o&lt;/mi&gt;&lt;mi&gt;o&lt;/mi&gt;&lt;mi&gt;r&lt;/mi&gt;&lt;mfenced&gt;&lt;mrow&gt;&lt;mfrac&gt;&lt;mrow&gt;&lt;mi&gt;M&lt;/mi&gt;&lt;mo&gt;+&lt;/mo&gt;&lt;mn&gt;2&lt;/mn&gt;&lt;mi&gt;p&lt;/mi&gt;&lt;mo&gt;-&lt;/mo&gt;&lt;mi&gt;m&lt;/mi&gt;&lt;/mrow&gt;&lt;mi&gt;s&lt;/mi&gt;&lt;/mfrac&gt;&lt;mo&gt;+&lt;/mo&gt;&lt;mn&gt;1&lt;/mn&gt;&lt;/mrow&gt;&lt;/mfenced&gt;&lt;mspace linebreak=&quot;newline&quot;/&gt;&lt;mi&gt;W&lt;/mi&gt;&lt;mo&gt;=&lt;/mo&gt;&lt;mi&gt;f&lt;/mi&gt;&lt;mi&gt;l&lt;/mi&gt;&lt;mi&gt;o&lt;/mi&gt;&lt;mi&gt;o&lt;/mi&gt;&lt;mi&gt;r&lt;/mi&gt;&lt;mfenced&gt;&lt;mrow&gt;&lt;mfrac&gt;&lt;mrow&gt;&lt;mi&gt;N&lt;/mi&gt;&lt;mo&gt;+&lt;/mo&gt;&lt;mn&gt;2&lt;/mn&gt;&lt;mi&gt;p&lt;/mi&gt;&lt;mo&gt;-&lt;/mo&gt;&lt;mi&gt;n&lt;/mi&gt;&lt;/mrow&gt;&lt;mi&gt;s&lt;/mi&gt;&lt;/mfrac&gt;&lt;mo&gt;+&lt;/mo&gt;&lt;mn&gt;1&lt;/mn&gt;&lt;/mrow&gt;&lt;/mfenced&gt;&lt;/math&gt;" id="181" name="Google Shape;181;p19" title="H equals space f l o o r open parentheses fraction numerator M plus 2 p minus m over denominator s end fraction plus 1 close parentheses&#10;W equals f l o o r open parentheses fraction numerator N plus 2 p minus n over denominator s end fraction plus 1 close parenthese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825" y="2933600"/>
            <a:ext cx="2937826" cy="1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5121425" y="4568875"/>
            <a:ext cx="33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https://commons.wikimedia.org/wiki/File:2D_Convolution_Animation.gif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Neighbourhood processing: Part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1152475"/>
            <a:ext cx="85206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Correlation </a:t>
            </a:r>
            <a:r>
              <a:rPr lang="en"/>
              <a:t>between two 2D signals </a:t>
            </a:r>
            <a:r>
              <a:rPr i="1" lang="en"/>
              <a:t>w</a:t>
            </a:r>
            <a:r>
              <a:rPr lang="en"/>
              <a:t>(x, y)</a:t>
            </a:r>
            <a:r>
              <a:rPr i="1" lang="en"/>
              <a:t> </a:t>
            </a:r>
            <a:r>
              <a:rPr lang="en"/>
              <a:t>&amp; </a:t>
            </a:r>
            <a:r>
              <a:rPr i="1" lang="en"/>
              <a:t>f</a:t>
            </a:r>
            <a:r>
              <a:rPr lang="en"/>
              <a:t>(x, y) is defined as: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a </a:t>
            </a:r>
            <a:r>
              <a:rPr b="1" i="1" lang="en"/>
              <a:t>measure of similarity</a:t>
            </a:r>
            <a:r>
              <a:rPr lang="en"/>
              <a:t> of the two signals as a function of the displacement of one relative to the other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called the cross-correlation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Basically a sliding dot product (vector element wise multiplication)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searching a long signal [</a:t>
            </a:r>
            <a:r>
              <a:rPr i="1" lang="en"/>
              <a:t>f</a:t>
            </a:r>
            <a:r>
              <a:rPr lang="en"/>
              <a:t>(x, y)] for a shorter signal [</a:t>
            </a:r>
            <a:r>
              <a:rPr i="1" lang="en"/>
              <a:t>w</a:t>
            </a:r>
            <a:r>
              <a:rPr lang="en"/>
              <a:t>(x, y)] (a known feature)</a:t>
            </a:r>
            <a:endParaRPr/>
          </a:p>
        </p:txBody>
      </p:sp>
      <p:pic>
        <p:nvPicPr>
          <p:cNvPr descr="&lt;math xmlns=&quot;http://www.w3.org/1998/Math/MathML&quot;&gt;&lt;mi&gt;C&lt;/mi&gt;&lt;mi&gt;o&lt;/mi&gt;&lt;mi&gt;r&lt;/mi&gt;&lt;mi&gt;r&lt;/mi&gt;&lt;mi&gt;e&lt;/mi&gt;&lt;mi&gt;l&lt;/mi&gt;&lt;mi&gt;a&lt;/mi&gt;&lt;mi&gt;t&lt;/mi&gt;&lt;mi&gt;i&lt;/mi&gt;&lt;mi&gt;o&lt;/mi&gt;&lt;mi&gt;n&lt;/mi&gt;&lt;mo&gt;:&lt;/mo&gt;&lt;mo&gt;&amp;#xA0;&lt;/mo&gt;&lt;mpadded lspace=&quot;+3px&quot;&gt;&lt;mi&gt;w&lt;/mi&gt;&lt;mfenced&gt;&lt;mrow&gt;&lt;mi&gt;x&lt;/mi&gt;&lt;mo&gt;,&lt;/mo&gt;&lt;mo&gt;&amp;#xA0;&lt;/mo&gt;&lt;mi&gt;y&lt;/mi&gt;&lt;/mrow&gt;&lt;/mfenced&gt;&lt;/mpadded&gt;&lt;mo&gt;&amp;#x2606;&lt;/mo&gt;&lt;mi&gt;f&lt;/mi&gt;&lt;mfenced&gt;&lt;mrow&gt;&lt;mi&gt;x&lt;/mi&gt;&lt;mo&gt;,&lt;/mo&gt;&lt;mo&gt;&amp;#xA0;&lt;/mo&gt;&lt;mi&gt;y&lt;/mi&gt;&lt;/mrow&gt;&lt;/mfenced&gt;&lt;mo&gt;=&lt;/mo&gt;&lt;munderover&gt;&lt;mo&gt;&amp;#x2211;&lt;/mo&gt;&lt;mrow&gt;&lt;mi&gt;s&lt;/mi&gt;&lt;mo&gt;=&lt;/mo&gt;&lt;mo&gt;-&lt;/mo&gt;&lt;mi&gt;a&lt;/mi&gt;&lt;/mrow&gt;&lt;mi&gt;a&lt;/mi&gt;&lt;/munderover&gt;&lt;mo&gt;&amp;#xA0;&lt;/mo&gt;&lt;munderover&gt;&lt;mo&gt;&amp;#x2211;&lt;/mo&gt;&lt;mrow&gt;&lt;mi&gt;t&lt;/mi&gt;&lt;mo&gt;=&lt;/mo&gt;&lt;mo&gt;-&lt;/mo&gt;&lt;mi&gt;b&lt;/mi&gt;&lt;/mrow&gt;&lt;mi&gt;b&lt;/mi&gt;&lt;/munderover&gt;&lt;mi&gt;w&lt;/mi&gt;&lt;mfenced&gt;&lt;mrow&gt;&lt;mi&gt;s&lt;/mi&gt;&lt;mo&gt;,&lt;/mo&gt;&lt;mo&gt;&amp;#xA0;&lt;/mo&gt;&lt;mi&gt;t&lt;/mi&gt;&lt;/mrow&gt;&lt;/mfenced&gt;&lt;mi&gt;f&lt;/mi&gt;&lt;mfenced&gt;&lt;mrow&gt;&lt;mi&gt;x&lt;/mi&gt;&lt;mo&gt;+&lt;/mo&gt;&lt;mi&gt;s&lt;/mi&gt;&lt;mo&gt;,&lt;/mo&gt;&lt;mo&gt;&amp;#xA0;&lt;/mo&gt;&lt;mi&gt;y&lt;/mi&gt;&lt;mo&gt;+&lt;/mo&gt;&lt;mi&gt;t&lt;/mi&gt;&lt;/mrow&gt;&lt;/mfenced&gt;&lt;mspace linebreak=&quot;newline&quot;/&gt;&lt;mpadded lspace=&quot;+3px&quot;&gt;&lt;mi&gt;C&lt;/mi&gt;&lt;mi&gt;o&lt;/mi&gt;&lt;mi&gt;n&lt;/mi&gt;&lt;mi&gt;v&lt;/mi&gt;&lt;mi&gt;o&lt;/mi&gt;&lt;mi&gt;l&lt;/mi&gt;&lt;mi&gt;u&lt;/mi&gt;&lt;mi&gt;t&lt;/mi&gt;&lt;mi&gt;i&lt;/mi&gt;&lt;mi&gt;o&lt;/mi&gt;&lt;mi&gt;n&lt;/mi&gt;&lt;mo&gt;:&lt;/mo&gt;&lt;mo&gt;&amp;#xA0;&lt;/mo&gt;&lt;mi&gt;w&lt;/mi&gt;&lt;/mpadded&gt;&lt;mfenced&gt;&lt;mrow&gt;&lt;mi&gt;x&lt;/mi&gt;&lt;mo&gt;,&lt;/mo&gt;&lt;mo&gt;&amp;#xA0;&lt;/mo&gt;&lt;mi&gt;y&lt;/mi&gt;&lt;/mrow&gt;&lt;/mfenced&gt;&lt;mo&gt;&amp;#x2605;&lt;/mo&gt;&lt;mi&gt;f&lt;/mi&gt;&lt;mfenced&gt;&lt;mrow&gt;&lt;mi&gt;x&lt;/mi&gt;&lt;mo&gt;,&lt;/mo&gt;&lt;mo&gt;&amp;#xA0;&lt;/mo&gt;&lt;mi&gt;y&lt;/mi&gt;&lt;/mrow&gt;&lt;/mfenced&gt;&lt;mo&gt;=&lt;/mo&gt;&lt;munderover&gt;&lt;mo&gt;&amp;#x2211;&lt;/mo&gt;&lt;mrow&gt;&lt;mi&gt;s&lt;/mi&gt;&lt;mo&gt;=&lt;/mo&gt;&lt;mo&gt;-&lt;/mo&gt;&lt;mi&gt;a&lt;/mi&gt;&lt;/mrow&gt;&lt;mi&gt;a&lt;/mi&gt;&lt;/munderover&gt;&lt;mo&gt;&amp;#xA0;&lt;/mo&gt;&lt;munderover&gt;&lt;mo&gt;&amp;#x2211;&lt;/mo&gt;&lt;mrow&gt;&lt;mi&gt;t&lt;/mi&gt;&lt;mo&gt;=&lt;/mo&gt;&lt;mo&gt;-&lt;/mo&gt;&lt;mi&gt;b&lt;/mi&gt;&lt;/mrow&gt;&lt;mi&gt;b&lt;/mi&gt;&lt;/munderover&gt;&lt;mi&gt;w&lt;/mi&gt;&lt;mfenced&gt;&lt;mrow&gt;&lt;mi&gt;s&lt;/mi&gt;&lt;mo&gt;,&lt;/mo&gt;&lt;mo&gt;&amp;#xA0;&lt;/mo&gt;&lt;mi&gt;t&lt;/mi&gt;&lt;/mrow&gt;&lt;/mfenced&gt;&lt;mi&gt;f&lt;/mi&gt;&lt;mfenced&gt;&lt;mrow&gt;&lt;mi&gt;x&lt;/mi&gt;&lt;mo&gt;-&lt;/mo&gt;&lt;mi&gt;s&lt;/mi&gt;&lt;mo&gt;,&lt;/mo&gt;&lt;mo&gt;&amp;#xA0;&lt;/mo&gt;&lt;mi&gt;y&lt;/mi&gt;&lt;mo&gt;-&lt;/mo&gt;&lt;mi&gt;t&lt;/mi&gt;&lt;/mrow&gt;&lt;/mfenced&gt;&lt;/math&gt;" id="189" name="Google Shape;189;p20" title="C o r r e l a t i o n colon space w open parentheses x comma space y close parentheses ☆ f open parentheses x comma space y close parentheses equals sum from s equals negative a to a of space sum from t equals negative b to b of w open parentheses s comma space t close parentheses f open parentheses x plus s comma space y plus t close parentheses&#10;C o n v o l u t i o n colon space w open parentheses x comma space y close parentheses ★ f open parentheses x comma space y close parentheses equals sum from s equals negative a to a of space sum from t equals negative b to b of w open parentheses s comma space t close parentheses f open parentheses x minus s comma space y minus t close parentheses"/>
          <p:cNvPicPr preferRelativeResize="0"/>
          <p:nvPr/>
        </p:nvPicPr>
        <p:blipFill rotWithShape="1">
          <a:blip r:embed="rId3">
            <a:alphaModFix/>
          </a:blip>
          <a:srcRect b="43702" l="18066" r="0" t="0"/>
          <a:stretch/>
        </p:blipFill>
        <p:spPr>
          <a:xfrm>
            <a:off x="1512325" y="1615338"/>
            <a:ext cx="6119349" cy="9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spatial filtering ⇔ 2D signal correlation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Correlation to Convolution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spatial filtering is basically a 2D signal </a:t>
            </a:r>
            <a:r>
              <a:rPr b="1" i="1" lang="en"/>
              <a:t>correlation </a:t>
            </a:r>
            <a:r>
              <a:rPr lang="en"/>
              <a:t>operation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rotate the original filter </a:t>
            </a:r>
            <a:r>
              <a:rPr i="1" lang="en"/>
              <a:t>w</a:t>
            </a:r>
            <a:r>
              <a:rPr lang="en"/>
              <a:t>(x, y) 180</a:t>
            </a:r>
            <a:r>
              <a:rPr baseline="30000" lang="en"/>
              <a:t>0</a:t>
            </a:r>
            <a:r>
              <a:rPr lang="en"/>
              <a:t> and then proceed, it’s called the </a:t>
            </a:r>
            <a:r>
              <a:rPr b="1" i="1" lang="en"/>
              <a:t>convolution </a:t>
            </a:r>
            <a:r>
              <a:rPr lang="en"/>
              <a:t>operation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Mathematically,</a:t>
            </a:r>
            <a:endParaRPr/>
          </a:p>
        </p:txBody>
      </p:sp>
      <p:pic>
        <p:nvPicPr>
          <p:cNvPr descr="&lt;math xmlns=&quot;http://www.w3.org/1998/Math/MathML&quot;&gt;&lt;mi&gt;C&lt;/mi&gt;&lt;mi&gt;o&lt;/mi&gt;&lt;mi&gt;r&lt;/mi&gt;&lt;mi&gt;r&lt;/mi&gt;&lt;mi&gt;e&lt;/mi&gt;&lt;mi&gt;l&lt;/mi&gt;&lt;mi&gt;a&lt;/mi&gt;&lt;mi&gt;t&lt;/mi&gt;&lt;mi&gt;i&lt;/mi&gt;&lt;mi&gt;o&lt;/mi&gt;&lt;mi&gt;n&lt;/mi&gt;&lt;mo&gt;:&lt;/mo&gt;&lt;mo&gt;&amp;#xA0;&lt;/mo&gt;&lt;mpadded lspace=&quot;+3px&quot;&gt;&lt;mi&gt;w&lt;/mi&gt;&lt;mfenced&gt;&lt;mrow&gt;&lt;mi&gt;x&lt;/mi&gt;&lt;mo&gt;,&lt;/mo&gt;&lt;mo&gt;&amp;#xA0;&lt;/mo&gt;&lt;mi&gt;y&lt;/mi&gt;&lt;/mrow&gt;&lt;/mfenced&gt;&lt;/mpadded&gt;&lt;mo&gt;&amp;#x2606;&lt;/mo&gt;&lt;mi&gt;f&lt;/mi&gt;&lt;mfenced&gt;&lt;mrow&gt;&lt;mi&gt;x&lt;/mi&gt;&lt;mo&gt;,&lt;/mo&gt;&lt;mo&gt;&amp;#xA0;&lt;/mo&gt;&lt;mi&gt;y&lt;/mi&gt;&lt;/mrow&gt;&lt;/mfenced&gt;&lt;mo&gt;=&lt;/mo&gt;&lt;munderover&gt;&lt;mo&gt;&amp;#x2211;&lt;/mo&gt;&lt;mrow&gt;&lt;mi&gt;s&lt;/mi&gt;&lt;mo&gt;=&lt;/mo&gt;&lt;mo&gt;-&lt;/mo&gt;&lt;mi&gt;a&lt;/mi&gt;&lt;/mrow&gt;&lt;mi&gt;a&lt;/mi&gt;&lt;/munderover&gt;&lt;mo&gt;&amp;#xA0;&lt;/mo&gt;&lt;munderover&gt;&lt;mo&gt;&amp;#x2211;&lt;/mo&gt;&lt;mrow&gt;&lt;mi&gt;t&lt;/mi&gt;&lt;mo&gt;=&lt;/mo&gt;&lt;mo&gt;-&lt;/mo&gt;&lt;mi&gt;b&lt;/mi&gt;&lt;/mrow&gt;&lt;mi&gt;b&lt;/mi&gt;&lt;/munderover&gt;&lt;mi&gt;w&lt;/mi&gt;&lt;mfenced&gt;&lt;mrow&gt;&lt;mi&gt;s&lt;/mi&gt;&lt;mo&gt;,&lt;/mo&gt;&lt;mo&gt;&amp;#xA0;&lt;/mo&gt;&lt;mi&gt;t&lt;/mi&gt;&lt;/mrow&gt;&lt;/mfenced&gt;&lt;mi&gt;f&lt;/mi&gt;&lt;mfenced&gt;&lt;mrow&gt;&lt;mi&gt;x&lt;/mi&gt;&lt;mo&gt;+&lt;/mo&gt;&lt;mi&gt;s&lt;/mi&gt;&lt;mo&gt;,&lt;/mo&gt;&lt;mo&gt;&amp;#xA0;&lt;/mo&gt;&lt;mi&gt;y&lt;/mi&gt;&lt;mo&gt;+&lt;/mo&gt;&lt;mi&gt;t&lt;/mi&gt;&lt;/mrow&gt;&lt;/mfenced&gt;&lt;mspace linebreak=&quot;newline&quot;/&gt;&lt;mpadded lspace=&quot;+3px&quot;&gt;&lt;mi&gt;C&lt;/mi&gt;&lt;mi&gt;o&lt;/mi&gt;&lt;mi&gt;n&lt;/mi&gt;&lt;mi&gt;v&lt;/mi&gt;&lt;mi&gt;o&lt;/mi&gt;&lt;mi&gt;l&lt;/mi&gt;&lt;mi&gt;u&lt;/mi&gt;&lt;mi&gt;t&lt;/mi&gt;&lt;mi&gt;i&lt;/mi&gt;&lt;mi&gt;o&lt;/mi&gt;&lt;mi&gt;n&lt;/mi&gt;&lt;mo&gt;:&lt;/mo&gt;&lt;mo&gt;&amp;#xA0;&lt;/mo&gt;&lt;mi&gt;w&lt;/mi&gt;&lt;/mpadded&gt;&lt;mfenced&gt;&lt;mrow&gt;&lt;mi&gt;x&lt;/mi&gt;&lt;mo&gt;,&lt;/mo&gt;&lt;mo&gt;&amp;#xA0;&lt;/mo&gt;&lt;mi&gt;y&lt;/mi&gt;&lt;/mrow&gt;&lt;/mfenced&gt;&lt;mo&gt;&amp;#x2605;&lt;/mo&gt;&lt;mi&gt;f&lt;/mi&gt;&lt;mfenced&gt;&lt;mrow&gt;&lt;mi&gt;x&lt;/mi&gt;&lt;mo&gt;,&lt;/mo&gt;&lt;mo&gt;&amp;#xA0;&lt;/mo&gt;&lt;mi&gt;y&lt;/mi&gt;&lt;/mrow&gt;&lt;/mfenced&gt;&lt;mo&gt;=&lt;/mo&gt;&lt;munderover&gt;&lt;mo&gt;&amp;#x2211;&lt;/mo&gt;&lt;mrow&gt;&lt;mi&gt;s&lt;/mi&gt;&lt;mo&gt;=&lt;/mo&gt;&lt;mo&gt;-&lt;/mo&gt;&lt;mi&gt;a&lt;/mi&gt;&lt;/mrow&gt;&lt;mi&gt;a&lt;/mi&gt;&lt;/munderover&gt;&lt;mo&gt;&amp;#xA0;&lt;/mo&gt;&lt;munderover&gt;&lt;mo&gt;&amp;#x2211;&lt;/mo&gt;&lt;mrow&gt;&lt;mi&gt;t&lt;/mi&gt;&lt;mo&gt;=&lt;/mo&gt;&lt;mo&gt;-&lt;/mo&gt;&lt;mi&gt;b&lt;/mi&gt;&lt;/mrow&gt;&lt;mi&gt;b&lt;/mi&gt;&lt;/munderover&gt;&lt;mi&gt;w&lt;/mi&gt;&lt;mfenced&gt;&lt;mrow&gt;&lt;mi&gt;s&lt;/mi&gt;&lt;mo&gt;,&lt;/mo&gt;&lt;mo&gt;&amp;#xA0;&lt;/mo&gt;&lt;mi&gt;t&lt;/mi&gt;&lt;/mrow&gt;&lt;/mfenced&gt;&lt;mi&gt;f&lt;/mi&gt;&lt;mfenced&gt;&lt;mrow&gt;&lt;mi&gt;x&lt;/mi&gt;&lt;mo&gt;-&lt;/mo&gt;&lt;mi&gt;s&lt;/mi&gt;&lt;mo&gt;,&lt;/mo&gt;&lt;mo&gt;&amp;#xA0;&lt;/mo&gt;&lt;mi&gt;y&lt;/mi&gt;&lt;mo&gt;-&lt;/mo&gt;&lt;mi&gt;t&lt;/mi&gt;&lt;/mrow&gt;&lt;/mfenced&gt;&lt;/math&gt;" id="201" name="Google Shape;201;p22" title="C o r r e l a t i o n colon space w open parentheses x comma space y close parentheses ☆ f open parentheses x comma space y close parentheses equals sum from s equals negative a to a of space sum from t equals negative b to b of w open parentheses s comma space t close parentheses f open parentheses x plus s comma space y plus t close parentheses&#10;C o n v o l u t i o n colon space w open parentheses x comma space y close parentheses ★ f open parentheses x comma space y close parentheses equals sum from s equals negative a to a of space sum from t equals negative b to b of w open parentheses s comma space t close parentheses f open parentheses x minus s comma space y minus t close parenthes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5" y="2571758"/>
            <a:ext cx="7468352" cy="16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 symmetric filters,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convolution and correlation both yield the same result!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Smoothing Spatial Filters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Box/average filtering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Gaussian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Non-linear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 filtering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Example: A 3 x 3 filter with coefficients w</a:t>
            </a:r>
            <a:r>
              <a:rPr baseline="-25000" lang="en"/>
              <a:t>1</a:t>
            </a:r>
            <a:r>
              <a:rPr lang="en"/>
              <a:t> through w</a:t>
            </a:r>
            <a:r>
              <a:rPr baseline="-25000" lang="en"/>
              <a:t>9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400" y="1482163"/>
            <a:ext cx="2153975" cy="21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6372338" y="3931375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Smoothing Filters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311700" y="1152475"/>
            <a:ext cx="62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Averaging filter</a:t>
            </a:r>
            <a:r>
              <a:rPr i="1" lang="en"/>
              <a:t> 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Average of all the pixels encompassed by the filter kernel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 m x n averaging </a:t>
            </a:r>
            <a:r>
              <a:rPr i="1" lang="en"/>
              <a:t>box kernel</a:t>
            </a:r>
            <a:r>
              <a:rPr lang="en"/>
              <a:t>: </a:t>
            </a:r>
            <a:r>
              <a:rPr i="1" lang="en"/>
              <a:t>w</a:t>
            </a:r>
            <a:r>
              <a:rPr lang="en"/>
              <a:t>(x, y) = 1 / m*n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Gaussian filter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Weighted </a:t>
            </a:r>
            <a:r>
              <a:rPr lang="en"/>
              <a:t>average of all the pixels encompassed by the gaussian filter kernel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 m x n </a:t>
            </a:r>
            <a:r>
              <a:rPr i="1" lang="en"/>
              <a:t>gaussian kernel</a:t>
            </a:r>
            <a:r>
              <a:rPr lang="en"/>
              <a:t>: </a:t>
            </a:r>
            <a:r>
              <a:rPr i="1" lang="en"/>
              <a:t>w</a:t>
            </a:r>
            <a:r>
              <a:rPr lang="en"/>
              <a:t>(x, y) = exp(-(x</a:t>
            </a:r>
            <a:r>
              <a:rPr baseline="30000" lang="en"/>
              <a:t>2</a:t>
            </a:r>
            <a:r>
              <a:rPr lang="en"/>
              <a:t>+y</a:t>
            </a:r>
            <a:r>
              <a:rPr baseline="30000" lang="en"/>
              <a:t>2</a:t>
            </a:r>
            <a:r>
              <a:rPr lang="en"/>
              <a:t>)/2σ</a:t>
            </a:r>
            <a:r>
              <a:rPr baseline="30000" lang="en"/>
              <a:t>2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Example: a 3x3 Box filter and a 3x3 Gaussian filter 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(note that the filters are </a:t>
            </a:r>
            <a:r>
              <a:rPr lang="en" u="sng"/>
              <a:t>normalized</a:t>
            </a:r>
            <a:r>
              <a:rPr lang="en"/>
              <a:t> so that the intensity of the output pixel remains unchanged)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51276" r="0" t="0"/>
          <a:stretch/>
        </p:blipFill>
        <p:spPr>
          <a:xfrm>
            <a:off x="6593519" y="2879800"/>
            <a:ext cx="2082925" cy="16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51275" t="0"/>
          <a:stretch/>
        </p:blipFill>
        <p:spPr>
          <a:xfrm>
            <a:off x="6664375" y="1104225"/>
            <a:ext cx="2082925" cy="16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6820200" y="4568875"/>
            <a:ext cx="2012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Linear Smoothing Filters</a:t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Applications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</a:t>
            </a:r>
            <a:r>
              <a:rPr b="1" lang="en"/>
              <a:t>Blurring </a:t>
            </a:r>
            <a:r>
              <a:rPr lang="en"/>
              <a:t>(As the name suggests)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</a:t>
            </a:r>
            <a:r>
              <a:rPr b="1" lang="en"/>
              <a:t>Sharpening </a:t>
            </a:r>
            <a:r>
              <a:rPr lang="en"/>
              <a:t>(wait, sharpening from blurring? what?)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</a:t>
            </a:r>
            <a:r>
              <a:rPr b="1" lang="en"/>
              <a:t>Denoising 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Low pass filtering</a:t>
            </a:r>
            <a:r>
              <a:rPr lang="en"/>
              <a:t> (getting rid of high variations)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Gaussian Filtering:The Gaussian Blur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Result of filtering an image with with (25 x 25), σ</a:t>
            </a:r>
            <a:r>
              <a:rPr baseline="30000" lang="en"/>
              <a:t>2</a:t>
            </a:r>
            <a:r>
              <a:rPr lang="en"/>
              <a:t> = 8 Gaussian kernel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075" y="1678078"/>
            <a:ext cx="6001851" cy="28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Gaussian Filtering:The Gaussian Blur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Increasing the kernel shape increases blurriness, borders become more prominent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96683"/>
            <a:ext cx="8520600" cy="267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Gaussian Filtering vs Average Filtering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311700" y="1152475"/>
            <a:ext cx="345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 the same kernel size the gaussian blur </a:t>
            </a:r>
            <a:r>
              <a:rPr i="1" lang="en"/>
              <a:t>preserves more detail</a:t>
            </a:r>
            <a:r>
              <a:rPr lang="en"/>
              <a:t> of the image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Even though the image is blurred the edges are somewhat better preserved for the gaussian blurring (edge preserving blurring)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675" y="1152475"/>
            <a:ext cx="506962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operations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Neighborhood operations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spatial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 and convolution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Smoothing spatial filters: Gaussian, Average &amp; Median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Unsharp masking &amp; high boost 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transformations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 Statistic Filtering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Response is based on </a:t>
            </a:r>
            <a:r>
              <a:rPr i="1" lang="en"/>
              <a:t>ordering </a:t>
            </a:r>
            <a:r>
              <a:rPr lang="en"/>
              <a:t>(ranking) the pixels contained in the pixel neighborhood (</a:t>
            </a:r>
            <a:r>
              <a:rPr i="1" lang="en"/>
              <a:t>S</a:t>
            </a:r>
            <a:r>
              <a:rPr baseline="-25000" i="1" lang="en"/>
              <a:t>xy</a:t>
            </a:r>
            <a:r>
              <a:rPr lang="en"/>
              <a:t>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Median </a:t>
            </a:r>
            <a:r>
              <a:rPr lang="en"/>
              <a:t>filtering: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Max </a:t>
            </a:r>
            <a:r>
              <a:rPr lang="en"/>
              <a:t>and </a:t>
            </a:r>
            <a:r>
              <a:rPr b="1" lang="en"/>
              <a:t>min </a:t>
            </a:r>
            <a:r>
              <a:rPr lang="en"/>
              <a:t>filtering: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Midpoint </a:t>
            </a:r>
            <a:r>
              <a:rPr lang="en"/>
              <a:t>filtering: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Alpha-trimmed</a:t>
            </a:r>
            <a:r>
              <a:rPr lang="en"/>
              <a:t> mean filtering:</a:t>
            </a:r>
            <a:br>
              <a:rPr lang="en"/>
            </a:b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8500" y="1568025"/>
            <a:ext cx="1827000" cy="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4875" y="2247963"/>
            <a:ext cx="1827000" cy="39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2625" y="2285120"/>
            <a:ext cx="1827000" cy="37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4875" y="2930775"/>
            <a:ext cx="344318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4875" y="3764725"/>
            <a:ext cx="2404750" cy="4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Median Filtering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Median Filter (Order-statistic filter)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nonlinear spatial 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pixel value is replaced by the median of the intensity values in the neighborhood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excellent noise-reduction capabilities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blurring than linear filters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particularly effective with impulse noise (salt and pepper noise)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Noise-corrupted Image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3728100" y="1152475"/>
            <a:ext cx="168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&lt; </a:t>
            </a:r>
            <a:r>
              <a:rPr lang="en"/>
              <a:t>Original image (left)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Noisy image </a:t>
            </a:r>
            <a:r>
              <a:rPr b="1" lang="en"/>
              <a:t>&gt;</a:t>
            </a:r>
            <a:r>
              <a:rPr lang="en"/>
              <a:t> (right) (Gaussian noise)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9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Noise Reduction Using Linear Filtering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728100" y="1152475"/>
            <a:ext cx="168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&lt; </a:t>
            </a:r>
            <a:r>
              <a:rPr lang="en"/>
              <a:t>Original grayscale  image (left)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Noisy image </a:t>
            </a:r>
            <a:r>
              <a:rPr b="1" lang="en"/>
              <a:t>&gt;</a:t>
            </a:r>
            <a:r>
              <a:rPr lang="en"/>
              <a:t> (right) (Salt and pepper noise, pretty common for old b&amp;w cameras)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9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Noise Reduction Using Linear Filtering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3728100" y="1152475"/>
            <a:ext cx="168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Gaussian filter used to denoise both noisy images (25 x 25) σ</a:t>
            </a:r>
            <a:r>
              <a:rPr baseline="30000" lang="en"/>
              <a:t>2</a:t>
            </a:r>
            <a:r>
              <a:rPr lang="en"/>
              <a:t>=3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Output is blurred, s&amp;p not properly removed</a:t>
            </a:r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59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Noise Reduction Using Nonlinear Filtering</a:t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3728100" y="1152475"/>
            <a:ext cx="168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Median filter is used to denoise the salt and pepper noise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(can you tell the original from the filtered one?)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59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Unsharp Masking &amp; High Boost Filtering</a:t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311700" y="1152475"/>
            <a:ext cx="56583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unsharp masking process consists of the following steps: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Blur the original image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f’</a:t>
            </a:r>
            <a:r>
              <a:rPr lang="en"/>
              <a:t>(x, y) = Blur[</a:t>
            </a:r>
            <a:r>
              <a:rPr i="1" lang="en"/>
              <a:t>f</a:t>
            </a:r>
            <a:r>
              <a:rPr lang="en"/>
              <a:t>(x, y)]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Subtract the blurred image from the original (the resulting difference is called the mask)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g</a:t>
            </a:r>
            <a:r>
              <a:rPr baseline="-25000" i="1" lang="en"/>
              <a:t>mask</a:t>
            </a:r>
            <a:r>
              <a:rPr lang="en"/>
              <a:t>(x, y) = </a:t>
            </a:r>
            <a:r>
              <a:rPr i="1" lang="en"/>
              <a:t>f</a:t>
            </a:r>
            <a:r>
              <a:rPr lang="en"/>
              <a:t>(x, y) - </a:t>
            </a:r>
            <a:r>
              <a:rPr i="1" lang="en"/>
              <a:t>f’</a:t>
            </a:r>
            <a:r>
              <a:rPr lang="en"/>
              <a:t>(x, 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the mask to the original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g</a:t>
            </a:r>
            <a:r>
              <a:rPr lang="en"/>
              <a:t>(x, y) = </a:t>
            </a:r>
            <a:r>
              <a:rPr i="1" lang="en"/>
              <a:t>f</a:t>
            </a:r>
            <a:r>
              <a:rPr lang="en"/>
              <a:t>(x, y) + </a:t>
            </a:r>
            <a:r>
              <a:rPr b="1" i="1" lang="en"/>
              <a:t>k </a:t>
            </a:r>
            <a:r>
              <a:rPr lang="en"/>
              <a:t>* </a:t>
            </a:r>
            <a:r>
              <a:rPr i="1" lang="en"/>
              <a:t>g</a:t>
            </a:r>
            <a:r>
              <a:rPr baseline="-25000" i="1" lang="en"/>
              <a:t>mask</a:t>
            </a:r>
            <a:r>
              <a:rPr lang="en"/>
              <a:t>(x, y)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i="1" lang="en"/>
              <a:t>k</a:t>
            </a:r>
            <a:r>
              <a:rPr b="1" lang="en"/>
              <a:t> = 1</a:t>
            </a:r>
            <a:r>
              <a:rPr lang="en"/>
              <a:t> is </a:t>
            </a:r>
            <a:r>
              <a:rPr i="1" lang="en"/>
              <a:t>unsharp masking</a:t>
            </a:r>
            <a:r>
              <a:rPr lang="en"/>
              <a:t>, </a:t>
            </a:r>
            <a:r>
              <a:rPr b="1" i="1" lang="en"/>
              <a:t>k </a:t>
            </a:r>
            <a:r>
              <a:rPr b="1" lang="en"/>
              <a:t>&gt; 1</a:t>
            </a:r>
            <a:r>
              <a:rPr lang="en"/>
              <a:t> is </a:t>
            </a:r>
            <a:r>
              <a:rPr i="1" lang="en"/>
              <a:t>high boost filtering</a:t>
            </a:r>
            <a:endParaRPr i="1"/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350" y="1017725"/>
            <a:ext cx="2229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6820200" y="4434125"/>
            <a:ext cx="2012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Unsharp Masking</a:t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925" y="1152476"/>
            <a:ext cx="696814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High Boost Filtering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338" y="1152474"/>
            <a:ext cx="69933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Geometric Transformations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geometric transformations modify the spatial arrangement of pixels in an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transformations are called rubber-sheet transformations because they may be viewed as analogous to “printing” an image on a rubber sheet, then stretching or shrinking the sheet according to a predefined set of rules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Spatial Operations</a:t>
            </a:r>
            <a:endParaRPr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Can be subdivided into 3 broad categories: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Single-pixel operations or </a:t>
            </a:r>
            <a:r>
              <a:rPr b="1" lang="en"/>
              <a:t>point processing</a:t>
            </a:r>
            <a:r>
              <a:rPr lang="en"/>
              <a:t> (covered in the last lecture)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Neighborhood operations or </a:t>
            </a:r>
            <a:r>
              <a:rPr b="1" lang="en"/>
              <a:t>neighborhood processing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Geometric spatial </a:t>
            </a:r>
            <a:r>
              <a:rPr b="1" lang="en"/>
              <a:t>transformations</a:t>
            </a:r>
            <a:r>
              <a:rPr lang="en"/>
              <a:t> (won’t go into too much detail)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Geometric Transformations</a:t>
            </a:r>
            <a:endParaRPr/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(x, y) are pixel coordinates in the original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(x’, y’) are the corresponding pixel coordinates of the transformed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interest is in so-called affine transformations, which include scaling, translation, rotation, and shearing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key characteristic of an affine transformation in 2-D is that it preserves points, straight lines, and planes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313" y="3278772"/>
            <a:ext cx="3387375" cy="1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Geometric Transformations</a:t>
            </a:r>
            <a:endParaRPr/>
          </a:p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725" y="1152475"/>
            <a:ext cx="490653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/>
        </p:nvSpPr>
        <p:spPr>
          <a:xfrm>
            <a:off x="7102275" y="3996175"/>
            <a:ext cx="17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International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Geometric Transformations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736" y="1152475"/>
            <a:ext cx="506053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7102275" y="3996175"/>
            <a:ext cx="17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International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Basic python implementation of some of the algorithms taught in class can be found in the following google colab notebook: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https://colab.research.google.com/drive/1JF3ww3l-bBzoC0iy9Ado7eQLcxC1hVFU?usp=sharing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Single-pixel operations</a:t>
            </a:r>
            <a:endParaRPr/>
          </a:p>
        </p:txBody>
      </p:sp>
      <p:sp>
        <p:nvSpPr>
          <p:cNvPr id="78" name="Google Shape;78;p5"/>
          <p:cNvSpPr txBox="1"/>
          <p:nvPr>
            <p:ph idx="1" type="body"/>
          </p:nvPr>
        </p:nvSpPr>
        <p:spPr>
          <a:xfrm>
            <a:off x="311700" y="1152475"/>
            <a:ext cx="57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Simplest possible operation on an digital image: alter the pixel intensities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</a:t>
            </a:r>
            <a:r>
              <a:rPr i="1" lang="en"/>
              <a:t>T</a:t>
            </a:r>
            <a:r>
              <a:rPr lang="en"/>
              <a:t> is a transfer function, </a:t>
            </a:r>
            <a:r>
              <a:rPr i="1" lang="en"/>
              <a:t>s = T(z)</a:t>
            </a:r>
            <a:r>
              <a:rPr lang="en"/>
              <a:t> or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 -&gt; original image pixel intensity s -&gt; mapped intensity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local image processing operations: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(a) original image along with its three color histograms;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(b) brightness increased (additive offset, b = 16);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(c) contrast increased (multiplicative gain, a = 1:1);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(d) gamma (partially) linearized ( 𝛾 = 1:2);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(e) full histogram equalization;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(f) partial histogram equalization</a:t>
            </a:r>
            <a:endParaRPr/>
          </a:p>
        </p:txBody>
      </p:sp>
      <p:pic>
        <p:nvPicPr>
          <p:cNvPr id="79" name="Google Shape;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479" y="1152475"/>
            <a:ext cx="272082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/>
          <p:nvPr/>
        </p:nvSpPr>
        <p:spPr>
          <a:xfrm>
            <a:off x="6111475" y="4568875"/>
            <a:ext cx="27207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Computer Vision: Algorithms and Applications, 2nd Edition, Richard Szeliski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Neighborhood</a:t>
            </a:r>
            <a:endParaRPr/>
          </a:p>
        </p:txBody>
      </p:sp>
      <p:sp>
        <p:nvSpPr>
          <p:cNvPr id="86" name="Google Shape;86;p6"/>
          <p:cNvSpPr txBox="1"/>
          <p:nvPr>
            <p:ph idx="1" type="body"/>
          </p:nvPr>
        </p:nvSpPr>
        <p:spPr>
          <a:xfrm>
            <a:off x="311700" y="1152475"/>
            <a:ext cx="592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pixel p at coordinates has four horizontal and vertical neighbors whose coordinates are given by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(x + 1, y), (x - 1, y), (x, y + 1), (x, y - 1)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set of pixels, called the 4-neighbors of p, N</a:t>
            </a:r>
            <a:r>
              <a:rPr baseline="-25000" lang="en"/>
              <a:t>4</a:t>
            </a:r>
            <a:r>
              <a:rPr lang="en"/>
              <a:t>(p)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four diagonal neighbors of 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(x + 1, y + 1), (x + 1, y - 1), (x - 1, y + 1), (x - 1, y - 1)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Diagonal neighbors of p, N</a:t>
            </a:r>
            <a:r>
              <a:rPr baseline="-25000" lang="en"/>
              <a:t>D</a:t>
            </a:r>
            <a:r>
              <a:rPr lang="en"/>
              <a:t>(p)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4-neighbors together with the diagonal neighbors are called the 8-neighbors of p: N</a:t>
            </a:r>
            <a:r>
              <a:rPr baseline="-25000" lang="en"/>
              <a:t>8</a:t>
            </a:r>
            <a:r>
              <a:rPr lang="en"/>
              <a:t>(p)</a:t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075" y="1445125"/>
            <a:ext cx="2645225" cy="225323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 txBox="1"/>
          <p:nvPr/>
        </p:nvSpPr>
        <p:spPr>
          <a:xfrm>
            <a:off x="6503638" y="3698375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Distance measures</a:t>
            </a:r>
            <a:endParaRPr/>
          </a:p>
        </p:txBody>
      </p:sp>
      <p:sp>
        <p:nvSpPr>
          <p:cNvPr id="94" name="Google Shape;94;p7"/>
          <p:cNvSpPr txBox="1"/>
          <p:nvPr>
            <p:ph idx="1" type="body"/>
          </p:nvPr>
        </p:nvSpPr>
        <p:spPr>
          <a:xfrm>
            <a:off x="311700" y="1152475"/>
            <a:ext cx="611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pixels p, q, and z, with coordinates (x, y), (s, t), and (v, w)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Euclidean distance between p and 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baseline="-25000" lang="en"/>
              <a:t>e</a:t>
            </a:r>
            <a:r>
              <a:rPr lang="en"/>
              <a:t>(p, q) = [(x - s)</a:t>
            </a:r>
            <a:r>
              <a:rPr baseline="30000" lang="en"/>
              <a:t>2</a:t>
            </a:r>
            <a:r>
              <a:rPr lang="en"/>
              <a:t> + (y - t)</a:t>
            </a:r>
            <a:r>
              <a:rPr baseline="30000" lang="en"/>
              <a:t>2</a:t>
            </a:r>
            <a:r>
              <a:rPr lang="en"/>
              <a:t>]</a:t>
            </a:r>
            <a:r>
              <a:rPr baseline="30000" lang="en"/>
              <a:t>½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baseline="-25000" lang="en"/>
              <a:t>4</a:t>
            </a:r>
            <a:r>
              <a:rPr lang="en"/>
              <a:t> distance (city-block distance) between p and q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baseline="-25000" lang="en"/>
              <a:t>4</a:t>
            </a:r>
            <a:r>
              <a:rPr lang="en"/>
              <a:t>(p, q) = |x - s| + |y - t|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pixels with D</a:t>
            </a:r>
            <a:r>
              <a:rPr baseline="-25000" lang="en"/>
              <a:t>4</a:t>
            </a:r>
            <a:r>
              <a:rPr lang="en"/>
              <a:t> = 1 are the 4-neighbors of (x, y)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975" y="1538525"/>
            <a:ext cx="1158225" cy="11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038" y="2887225"/>
            <a:ext cx="1406100" cy="12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 txBox="1"/>
          <p:nvPr/>
        </p:nvSpPr>
        <p:spPr>
          <a:xfrm>
            <a:off x="6568038" y="4134025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Linear vs Nonlinear Operations</a:t>
            </a:r>
            <a:endParaRPr/>
          </a:p>
        </p:txBody>
      </p:sp>
      <p:sp>
        <p:nvSpPr>
          <p:cNvPr id="103" name="Google Shape;10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Consider a general operator, </a:t>
            </a:r>
            <a:r>
              <a:rPr i="1" lang="en"/>
              <a:t>H </a:t>
            </a:r>
            <a:r>
              <a:rPr lang="en"/>
              <a:t>such that : </a:t>
            </a:r>
            <a:r>
              <a:rPr b="1" i="1" lang="en"/>
              <a:t>H </a:t>
            </a:r>
            <a:r>
              <a:rPr b="1" lang="en"/>
              <a:t>[</a:t>
            </a:r>
            <a:r>
              <a:rPr b="1" i="1" lang="en"/>
              <a:t>f</a:t>
            </a:r>
            <a:r>
              <a:rPr b="1" lang="en"/>
              <a:t>(x, y)] = </a:t>
            </a:r>
            <a:r>
              <a:rPr b="1" i="1" lang="en"/>
              <a:t>g</a:t>
            </a:r>
            <a:r>
              <a:rPr b="1" lang="en"/>
              <a:t>(x, y)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i="1" lang="en"/>
              <a:t>H</a:t>
            </a:r>
            <a:r>
              <a:rPr b="1" lang="en"/>
              <a:t> </a:t>
            </a:r>
            <a:r>
              <a:rPr lang="en"/>
              <a:t>is said to be a linear operator if the following is true: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i="1" lang="en"/>
              <a:t>H </a:t>
            </a:r>
            <a:r>
              <a:rPr b="1" lang="en"/>
              <a:t>[</a:t>
            </a:r>
            <a:r>
              <a:rPr b="1" i="1" lang="en"/>
              <a:t>a</a:t>
            </a:r>
            <a:r>
              <a:rPr b="1" baseline="-25000" i="1" lang="en"/>
              <a:t>1</a:t>
            </a:r>
            <a:r>
              <a:rPr b="1" i="1" lang="en"/>
              <a:t>f</a:t>
            </a:r>
            <a:r>
              <a:rPr b="1" baseline="-25000" i="1" lang="en"/>
              <a:t>1</a:t>
            </a:r>
            <a:r>
              <a:rPr b="1" lang="en"/>
              <a:t>(x, y) + </a:t>
            </a:r>
            <a:r>
              <a:rPr b="1" i="1" lang="en"/>
              <a:t>a</a:t>
            </a:r>
            <a:r>
              <a:rPr b="1" baseline="-25000" i="1" lang="en"/>
              <a:t>2</a:t>
            </a:r>
            <a:r>
              <a:rPr b="1" i="1" lang="en"/>
              <a:t>f</a:t>
            </a:r>
            <a:r>
              <a:rPr b="1" baseline="-25000" i="1" lang="en"/>
              <a:t>2</a:t>
            </a:r>
            <a:r>
              <a:rPr b="1" lang="en"/>
              <a:t>(x, y)] = </a:t>
            </a:r>
            <a:r>
              <a:rPr b="1" i="1" lang="en"/>
              <a:t>a</a:t>
            </a:r>
            <a:r>
              <a:rPr b="1" baseline="-25000" i="1" lang="en"/>
              <a:t>1</a:t>
            </a:r>
            <a:r>
              <a:rPr b="1" i="1" lang="en"/>
              <a:t>H </a:t>
            </a:r>
            <a:r>
              <a:rPr b="1" lang="en"/>
              <a:t>[</a:t>
            </a:r>
            <a:r>
              <a:rPr b="1" i="1" lang="en"/>
              <a:t>f</a:t>
            </a:r>
            <a:r>
              <a:rPr b="1" baseline="-25000" i="1" lang="en"/>
              <a:t>1</a:t>
            </a:r>
            <a:r>
              <a:rPr b="1" lang="en"/>
              <a:t>(x, y)] + </a:t>
            </a:r>
            <a:r>
              <a:rPr b="1" i="1" lang="en"/>
              <a:t>a</a:t>
            </a:r>
            <a:r>
              <a:rPr b="1" baseline="-25000" i="1" lang="en"/>
              <a:t>2</a:t>
            </a:r>
            <a:r>
              <a:rPr b="1" i="1" lang="en"/>
              <a:t>H </a:t>
            </a:r>
            <a:r>
              <a:rPr b="1" lang="en"/>
              <a:t>[</a:t>
            </a:r>
            <a:r>
              <a:rPr b="1" i="1" lang="en"/>
              <a:t>f</a:t>
            </a:r>
            <a:r>
              <a:rPr b="1" baseline="-25000" i="1" lang="en"/>
              <a:t>2</a:t>
            </a:r>
            <a:r>
              <a:rPr b="1" lang="en"/>
              <a:t>(x, y)]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Additivity </a:t>
            </a:r>
            <a:r>
              <a:rPr lang="en"/>
              <a:t>property: output of a linear operation due to the sum of two inputs is the same as performing the operation on the inputs individually and then summing the results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Homogeneity </a:t>
            </a:r>
            <a:r>
              <a:rPr lang="en"/>
              <a:t>property: the output of a linear operation to a constant times an input is the same as the output of the operation due to the original input multiplied by that constant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Neighborhood operations	</a:t>
            </a:r>
            <a:endParaRPr/>
          </a:p>
        </p:txBody>
      </p:sp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311700" y="1152475"/>
            <a:ext cx="4666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</a:t>
            </a:r>
            <a:r>
              <a:rPr baseline="-25000" lang="en"/>
              <a:t>xy</a:t>
            </a:r>
            <a:r>
              <a:rPr lang="en"/>
              <a:t> is the set of coordinates of a neighborhood centered on an arbitrary point (x, y) in an image 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Neighborhood processing</a:t>
            </a:r>
            <a:r>
              <a:rPr lang="en"/>
              <a:t> generates a corresponding pixel at the same coordinates in an output (processed) image, g, such that the value of that pixel is determined by a specified operation involving the pixels in the input image with coordinates in S</a:t>
            </a:r>
            <a:r>
              <a:rPr baseline="-25000" lang="en"/>
              <a:t>xy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52554" l="0" r="0" t="0"/>
          <a:stretch/>
        </p:blipFill>
        <p:spPr>
          <a:xfrm>
            <a:off x="4978200" y="1874450"/>
            <a:ext cx="3854100" cy="197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 txBox="1"/>
          <p:nvPr/>
        </p:nvSpPr>
        <p:spPr>
          <a:xfrm>
            <a:off x="6820188" y="3846900"/>
            <a:ext cx="2012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Digital Image Processing, Third Edition, Rafael C. Gonzalez &amp; Richard E. Woods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